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2"/>
  </p:sldMasterIdLst>
  <p:handoutMasterIdLst>
    <p:handoutMasterId r:id="rId9"/>
  </p:handoutMasterIdLst>
  <p:sldIdLst>
    <p:sldId id="260" r:id="rId3"/>
    <p:sldId id="262" r:id="rId4"/>
    <p:sldId id="268" r:id="rId5"/>
    <p:sldId id="264" r:id="rId6"/>
    <p:sldId id="265" r:id="rId7"/>
    <p:sldId id="269" r:id="rId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8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FF818FD-3E71-47CA-8597-2ED8A7F9229F}" type="datetimeFigureOut">
              <a:rPr lang="en-US"/>
              <a:pPr>
                <a:defRPr/>
              </a:pPr>
              <a:t>12/18/2015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6C4F88-497A-475C-A98C-160D1BD9DF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9072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0C62B-68C5-4D84-AD68-94E3C4D15C7C}" type="datetimeFigureOut">
              <a:rPr lang="en-US"/>
              <a:pPr>
                <a:defRPr/>
              </a:pPr>
              <a:t>12/18/2015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3419D563-E331-4D1A-8C0F-B6A69DDEDC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31426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3B68C-E24C-4D80-9045-688D5D3C540C}" type="datetimeFigureOut">
              <a:rPr lang="en-US"/>
              <a:pPr>
                <a:defRPr/>
              </a:pPr>
              <a:t>12/18/2015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79C6C-629B-4D7F-95F5-85A4F39ECA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1557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C12F98-BAAE-4F8F-B868-E25857A91676}" type="datetimeFigureOut">
              <a:rPr lang="en-US"/>
              <a:pPr>
                <a:defRPr/>
              </a:pPr>
              <a:t>12/18/2015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3AE8C-D39C-4B71-8E89-6DB3512E43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4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9E463CB-E962-4E8D-82BD-2BE8ED4CA5C9}" type="datetimeFigureOut">
              <a:rPr lang="en-US"/>
              <a:pPr>
                <a:defRPr/>
              </a:pPr>
              <a:t>12/18/2015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7740CE-835A-442B-B403-B80FB128A2F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46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C3732-680C-4F46-ABC7-6FF7C534190E}" type="datetimeFigureOut">
              <a:rPr lang="en-US"/>
              <a:pPr>
                <a:defRPr/>
              </a:pPr>
              <a:t>12/18/2015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E17423B0-5E40-4867-9186-985A8BF53F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61140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D9FD2-8046-443C-8E35-12B48E8C9BBA}" type="datetimeFigureOut">
              <a:rPr lang="en-US"/>
              <a:pPr>
                <a:defRPr/>
              </a:pPr>
              <a:t>12/18/2015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5DABA-3325-4FFD-BA16-72B32E761D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3392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41323-3DB4-4E38-BC03-1A9BBD960AF4}" type="datetimeFigureOut">
              <a:rPr lang="en-US"/>
              <a:pPr>
                <a:defRPr/>
              </a:pPr>
              <a:t>12/18/2015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7C70A-C134-46A7-AE42-1DD6303D90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82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095B9AA-509F-4B2B-82E0-105FC37ABBAC}" type="datetimeFigureOut">
              <a:rPr lang="en-US"/>
              <a:pPr>
                <a:defRPr/>
              </a:pPr>
              <a:t>12/18/2015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C5D1EB-EC25-4A8F-98EC-C7D245D9081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582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A4A73-F803-451B-8DFC-03E053A9B71A}" type="datetimeFigureOut">
              <a:rPr lang="en-US"/>
              <a:pPr>
                <a:defRPr/>
              </a:pPr>
              <a:t>12/18/2015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E1ADF-D0C0-4CA9-9498-E5E5500CFF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0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Straight Connector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E8833FB-D7F9-43D8-85AF-FC00EB5DFEF9}" type="datetimeFigureOut">
              <a:rPr lang="en-US"/>
              <a:pPr>
                <a:defRPr/>
              </a:pPr>
              <a:t>12/18/2015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D3A35E-D157-4292-B32C-8487323727A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9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9938A2C-F318-4C96-AA97-DA678C27C1E7}" type="datetimeFigureOut">
              <a:rPr lang="en-US"/>
              <a:pPr>
                <a:defRPr/>
              </a:pPr>
              <a:t>12/18/2015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A73C2B-95AF-43D6-A72B-489540F9E91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96B0AFD-2033-43B6-8150-6EAA72AF89F7}" type="datetimeFigureOut">
              <a:rPr lang="en-US"/>
              <a:pPr>
                <a:defRPr/>
              </a:pPr>
              <a:t>12/18/2015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  <a:latin typeface="Century Schoolbook" panose="02040604050505020304" pitchFamily="18" charset="0"/>
              </a:defRPr>
            </a:lvl1pPr>
          </a:lstStyle>
          <a:p>
            <a:fld id="{D90A525A-F284-4D7F-981C-6277AEC0CF9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69" r:id="rId4"/>
    <p:sldLayoutId id="2147483870" r:id="rId5"/>
    <p:sldLayoutId id="2147483877" r:id="rId6"/>
    <p:sldLayoutId id="2147483871" r:id="rId7"/>
    <p:sldLayoutId id="2147483878" r:id="rId8"/>
    <p:sldLayoutId id="2147483879" r:id="rId9"/>
    <p:sldLayoutId id="2147483872" r:id="rId10"/>
    <p:sldLayoutId id="214748387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1676400"/>
            <a:ext cx="7467600" cy="189388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6000" dirty="0" smtClean="0"/>
              <a:t>Scatter Plots</a:t>
            </a:r>
            <a:endParaRPr lang="en-US" sz="6000" dirty="0"/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2286000" y="4114800"/>
            <a:ext cx="6172200" cy="1371600"/>
          </a:xfrm>
        </p:spPr>
        <p:txBody>
          <a:bodyPr/>
          <a:lstStyle/>
          <a:p>
            <a:pPr algn="ctr" eaLnBrk="1" hangingPunct="1"/>
            <a:r>
              <a:rPr lang="en-US" altLang="en-US" sz="3600" smtClean="0"/>
              <a:t>Chapter 9 </a:t>
            </a:r>
          </a:p>
          <a:p>
            <a:pPr algn="ctr" eaLnBrk="1" hangingPunct="1"/>
            <a:r>
              <a:rPr lang="en-US" altLang="en-US" sz="3600" smtClean="0"/>
              <a:t>Section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Scatter plots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4873625"/>
          </a:xfrm>
        </p:spPr>
        <p:txBody>
          <a:bodyPr/>
          <a:lstStyle/>
          <a:p>
            <a:pPr eaLnBrk="1" hangingPunct="1"/>
            <a:r>
              <a:rPr lang="en-US" altLang="en-US" b="1" u="sng" smtClean="0"/>
              <a:t>Scatter plot</a:t>
            </a:r>
            <a:r>
              <a:rPr lang="en-US" altLang="en-US" smtClean="0"/>
              <a:t>: series of points on the same graph that compares data</a:t>
            </a:r>
          </a:p>
          <a:p>
            <a:pPr eaLnBrk="1" hangingPunct="1"/>
            <a:endParaRPr lang="en-US" altLang="en-US" smtClean="0"/>
          </a:p>
          <a:p>
            <a:pPr lvl="1" eaLnBrk="1" hangingPunct="1"/>
            <a:r>
              <a:rPr lang="en-US" altLang="en-US" sz="2800" smtClean="0"/>
              <a:t>Steps to Draw a Scatter plot:</a:t>
            </a:r>
          </a:p>
          <a:p>
            <a:pPr lvl="2" eaLnBrk="1" hangingPunct="1"/>
            <a:r>
              <a:rPr lang="en-US" altLang="en-US" smtClean="0"/>
              <a:t>1</a:t>
            </a:r>
            <a:r>
              <a:rPr lang="en-US" altLang="en-US" sz="2400" smtClean="0"/>
              <a:t>.  </a:t>
            </a:r>
            <a:r>
              <a:rPr lang="en-US" altLang="en-US" sz="2000" smtClean="0"/>
              <a:t>Draw a coordinate plane (either a full version or an L-graph depending on the data).</a:t>
            </a:r>
          </a:p>
          <a:p>
            <a:pPr lvl="2" eaLnBrk="1" hangingPunct="1"/>
            <a:r>
              <a:rPr lang="en-US" altLang="en-US" sz="2000" smtClean="0"/>
              <a:t>2.  Plot all the data points you are given</a:t>
            </a:r>
          </a:p>
          <a:p>
            <a:pPr lvl="2" eaLnBrk="1" hangingPunct="1"/>
            <a:r>
              <a:rPr lang="en-US" altLang="en-US" sz="2000" smtClean="0"/>
              <a:t>3.  Plot a line of best fit- line through the data that cuts through the data so that there are the same amount of points above and below</a:t>
            </a:r>
          </a:p>
          <a:p>
            <a:pPr lvl="2" eaLnBrk="1" hangingPunct="1"/>
            <a:r>
              <a:rPr lang="en-US" altLang="en-US" sz="2000" smtClean="0"/>
              <a:t>4.  Make predictions using your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5232400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429000" y="685800"/>
          <a:ext cx="44958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660400"/>
                <a:gridCol w="711200"/>
                <a:gridCol w="685800"/>
                <a:gridCol w="609600"/>
              </a:tblGrid>
              <a:tr h="596348">
                <a:tc>
                  <a:txBody>
                    <a:bodyPr/>
                    <a:lstStyle/>
                    <a:p>
                      <a:r>
                        <a:rPr lang="en-US" dirty="0" smtClean="0"/>
                        <a:t>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775252">
                <a:tc>
                  <a:txBody>
                    <a:bodyPr/>
                    <a:lstStyle/>
                    <a:p>
                      <a:r>
                        <a:rPr lang="en-US" dirty="0" smtClean="0"/>
                        <a:t>Rental Charge (dollars)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867400" y="2514600"/>
            <a:ext cx="2667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If you rent for 11 hours, about how much is the rental charge??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429000" y="685800"/>
          <a:ext cx="5105400" cy="1416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660400"/>
                <a:gridCol w="711200"/>
                <a:gridCol w="685800"/>
                <a:gridCol w="609600"/>
                <a:gridCol w="609600"/>
              </a:tblGrid>
              <a:tr h="64040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Number of Songs (s)</a:t>
                      </a:r>
                      <a:endParaRPr lang="en-US" sz="1800" dirty="0"/>
                    </a:p>
                  </a:txBody>
                  <a:tcPr marT="45743" marB="4574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15</a:t>
                      </a:r>
                      <a:endParaRPr lang="en-US" sz="1800" dirty="0"/>
                    </a:p>
                  </a:txBody>
                  <a:tcPr marT="45743" marB="4574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 marT="45743" marB="4574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13</a:t>
                      </a:r>
                      <a:endParaRPr lang="en-US" sz="1800" dirty="0"/>
                    </a:p>
                  </a:txBody>
                  <a:tcPr marT="45743" marB="4574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16</a:t>
                      </a:r>
                      <a:endParaRPr lang="en-US" sz="1800" dirty="0"/>
                    </a:p>
                  </a:txBody>
                  <a:tcPr marT="45743" marB="4574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18</a:t>
                      </a:r>
                      <a:endParaRPr lang="en-US" sz="1800" dirty="0"/>
                    </a:p>
                  </a:txBody>
                  <a:tcPr marT="45743" marB="45743"/>
                </a:tc>
              </a:tr>
              <a:tr h="77564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Number</a:t>
                      </a:r>
                      <a:r>
                        <a:rPr lang="en-US" sz="1800" baseline="0" dirty="0" smtClean="0"/>
                        <a:t> of Minutes (m)</a:t>
                      </a:r>
                      <a:endParaRPr lang="en-US" sz="1800" dirty="0"/>
                    </a:p>
                  </a:txBody>
                  <a:tcPr marT="45743" marB="4574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44</a:t>
                      </a:r>
                      <a:endParaRPr lang="en-US" sz="1800" dirty="0"/>
                    </a:p>
                  </a:txBody>
                  <a:tcPr marT="45743" marB="4574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32</a:t>
                      </a:r>
                      <a:endParaRPr lang="en-US" sz="1800" dirty="0"/>
                    </a:p>
                  </a:txBody>
                  <a:tcPr marT="45743" marB="4574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40</a:t>
                      </a:r>
                      <a:endParaRPr lang="en-US" sz="1800" dirty="0"/>
                    </a:p>
                  </a:txBody>
                  <a:tcPr marT="45743" marB="4574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51</a:t>
                      </a:r>
                      <a:endParaRPr lang="en-US" sz="1800" dirty="0"/>
                    </a:p>
                  </a:txBody>
                  <a:tcPr marT="45743" marB="45743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72</a:t>
                      </a:r>
                      <a:endParaRPr lang="en-US" sz="1800" dirty="0"/>
                    </a:p>
                  </a:txBody>
                  <a:tcPr marT="45743" marB="45743"/>
                </a:tc>
              </a:tr>
            </a:tbl>
          </a:graphicData>
        </a:graphic>
      </p:graphicFrame>
      <p:pic>
        <p:nvPicPr>
          <p:cNvPr id="1129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5232400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11" name="TextBox 6"/>
          <p:cNvSpPr txBox="1">
            <a:spLocks noChangeArrowheads="1"/>
          </p:cNvSpPr>
          <p:nvPr/>
        </p:nvSpPr>
        <p:spPr bwMode="auto">
          <a:xfrm>
            <a:off x="5943600" y="2514600"/>
            <a:ext cx="2667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anose="020406040505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anose="020406040505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anose="020406040505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What is the relationship between the data?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If there are 22 songs, about how many minutes will the CD be?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 Work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dirty="0" err="1" smtClean="0"/>
              <a:t>Pg</a:t>
            </a:r>
            <a:r>
              <a:rPr lang="en-US" altLang="en-US" dirty="0" smtClean="0"/>
              <a:t> 296 # 6-8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US" altLang="en-US" dirty="0" err="1" smtClean="0"/>
              <a:t>Pg</a:t>
            </a:r>
            <a:r>
              <a:rPr lang="en-US" altLang="en-US" smtClean="0"/>
              <a:t> </a:t>
            </a:r>
            <a:r>
              <a:rPr lang="en-US" altLang="en-US" smtClean="0"/>
              <a:t>296 # 7,9,17-22</a:t>
            </a:r>
            <a:endParaRPr lang="en-US" alt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E17B5886-E8B1-493E-86D2-FBE27C9C1338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260</TotalTime>
  <Words>180</Words>
  <Application>Microsoft Office PowerPoint</Application>
  <PresentationFormat>On-screen Show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Century Schoolbook</vt:lpstr>
      <vt:lpstr>Wingdings</vt:lpstr>
      <vt:lpstr>Wingdings 2</vt:lpstr>
      <vt:lpstr>Calibri</vt:lpstr>
      <vt:lpstr>Oriel</vt:lpstr>
      <vt:lpstr>Scatter Plots</vt:lpstr>
      <vt:lpstr>Scatter plots</vt:lpstr>
      <vt:lpstr>Example</vt:lpstr>
      <vt:lpstr>Example</vt:lpstr>
      <vt:lpstr>Class Work</vt:lpstr>
      <vt:lpstr>Homework</vt:lpstr>
    </vt:vector>
  </TitlesOfParts>
  <Company>CBSD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Zeuggin September 26th 2008 Objectives:   plot points in a coordinate plane draw a scatter plot and make predictions about real-life situations</dc:title>
  <dc:creator>jlake</dc:creator>
  <cp:lastModifiedBy>LAKE, JEFF</cp:lastModifiedBy>
  <cp:revision>18</cp:revision>
  <dcterms:created xsi:type="dcterms:W3CDTF">2008-09-24T13:50:55Z</dcterms:created>
  <dcterms:modified xsi:type="dcterms:W3CDTF">2015-12-18T15:49:36Z</dcterms:modified>
</cp:coreProperties>
</file>